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24F3C-E323-458A-B56E-81E58182E1D1}" type="datetimeFigureOut">
              <a:rPr lang="en-US"/>
              <a:pPr>
                <a:defRPr/>
              </a:pPr>
              <a:t>8/13/2020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79B32-CAA3-473B-9D83-3381ADE405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B5A10-4EA3-4D64-BAA3-7D86568BF086}" type="datetimeFigureOut">
              <a:rPr lang="en-US"/>
              <a:pPr>
                <a:defRPr/>
              </a:pPr>
              <a:t>8/13/2020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15212-16BB-4794-A7F1-7658C2D254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F8AB8-34AC-4808-AB9B-1CFA10FF7702}" type="datetimeFigureOut">
              <a:rPr lang="en-US"/>
              <a:pPr>
                <a:defRPr/>
              </a:pPr>
              <a:t>8/13/2020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31BB9-F0BB-4497-9468-30FED0C104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C1D5B-16AD-4598-B7E5-CBC3FFA0F34C}" type="datetimeFigureOut">
              <a:rPr lang="en-US"/>
              <a:pPr>
                <a:defRPr/>
              </a:pPr>
              <a:t>8/13/2020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747D1-286C-4FED-BCF3-9D08064400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59CC89-B875-4BC0-99FA-D27D1F737867}" type="datetimeFigureOut">
              <a:rPr lang="en-US"/>
              <a:pPr>
                <a:defRPr/>
              </a:pPr>
              <a:t>8/13/2020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36D02-55B6-411C-86E1-C2A85B091B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61888-3FEC-4FDA-A1C0-823BCEEF3919}" type="datetimeFigureOut">
              <a:rPr lang="en-US"/>
              <a:pPr>
                <a:defRPr/>
              </a:pPr>
              <a:t>8/13/2020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3C3E1-54DB-4B7F-BC8A-407B27DE09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F002F-2523-46B6-90CA-95C417D5D1DA}" type="datetimeFigureOut">
              <a:rPr lang="en-US"/>
              <a:pPr>
                <a:defRPr/>
              </a:pPr>
              <a:t>8/13/2020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32989-2E53-4360-AA4E-77C650D754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173822-47DE-4E61-B4A9-B5CAE770A9F8}" type="datetimeFigureOut">
              <a:rPr lang="en-US"/>
              <a:pPr>
                <a:defRPr/>
              </a:pPr>
              <a:t>8/13/2020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9B6E9-AFC7-4A78-AD73-0287110310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3AC5F-E170-4FDB-9902-F1A2E9EDA7BC}" type="datetimeFigureOut">
              <a:rPr lang="en-US"/>
              <a:pPr>
                <a:defRPr/>
              </a:pPr>
              <a:t>8/13/2020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C4BBA-F338-4B42-9DD0-C38F6F05C1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11BCA-6CCA-40FC-9A6D-82D80B45BD43}" type="datetimeFigureOut">
              <a:rPr lang="en-US"/>
              <a:pPr>
                <a:defRPr/>
              </a:pPr>
              <a:t>8/13/2020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B18E4-D868-4A9B-B0B5-4D5532EE8A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80DC5-923D-4B74-92E3-074CF9C1CB06}" type="datetimeFigureOut">
              <a:rPr lang="en-US"/>
              <a:pPr>
                <a:defRPr/>
              </a:pPr>
              <a:t>8/13/2020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629C9-05CB-40E7-B85D-356CBDA3DA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F896FFB3-F820-48D3-A081-5B261E47066A}" type="datetimeFigureOut">
              <a:rPr lang="en-US"/>
              <a:pPr>
                <a:defRPr/>
              </a:pPr>
              <a:t>8/13/2020</a:t>
            </a:fld>
            <a:endParaRPr lang="ru-RU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969CF33-255E-4846-B84A-6AE43F5A8F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500063"/>
            <a:ext cx="9144000" cy="5357812"/>
          </a:xfrm>
        </p:spPr>
        <p:txBody>
          <a:bodyPr/>
          <a:lstStyle/>
          <a:p>
            <a:pPr eaLnBrk="1" hangingPunct="1"/>
            <a:r>
              <a:rPr lang="uk-UA" sz="2400" b="1" smtClean="0"/>
              <a:t/>
            </a:r>
            <a:br>
              <a:rPr lang="uk-UA" sz="2400" b="1" smtClean="0"/>
            </a:br>
            <a:r>
              <a:rPr lang="uk-UA" sz="2400" b="1" smtClean="0"/>
              <a:t/>
            </a:r>
            <a:br>
              <a:rPr lang="uk-UA" sz="2400" b="1" smtClean="0"/>
            </a:br>
            <a:r>
              <a:rPr lang="uk-UA" sz="2600" b="1" smtClean="0">
                <a:latin typeface="Times New Roman" pitchFamily="18" charset="0"/>
              </a:rPr>
              <a:t>Міністерство освіти і науки України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Херсонський державний університет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Факультет економіки і менеджменту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Кафедра економіки, менеджменту та адміністрування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smtClean="0">
                <a:latin typeface="Times New Roman" pitchFamily="18" charset="0"/>
              </a:rPr>
              <a:t> </a:t>
            </a:r>
            <a:r>
              <a:rPr lang="uk-UA" sz="2600" b="1" smtClean="0">
                <a:latin typeface="Times New Roman" pitchFamily="18" charset="0"/>
              </a:rPr>
              <a:t>”</a:t>
            </a:r>
            <a:r>
              <a:rPr lang="uk-UA" sz="2600" b="1" u="sng" smtClean="0">
                <a:latin typeface="Times New Roman" pitchFamily="18" charset="0"/>
              </a:rPr>
              <a:t>ГЛОБАЛІЗАЦІЯ І ПОЛІТИКА НАЦІОНАЛЬНОЇ БЕЗПЕКИ</a:t>
            </a:r>
            <a:r>
              <a:rPr lang="uk-UA" sz="2600" b="1" smtClean="0">
                <a:latin typeface="Times New Roman" pitchFamily="18" charset="0"/>
              </a:rPr>
              <a:t>”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 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> </a:t>
            </a:r>
            <a:r>
              <a:rPr lang="uk-UA" sz="2600" smtClean="0">
                <a:solidFill>
                  <a:schemeClr val="tx1"/>
                </a:solidFill>
                <a:latin typeface="Times New Roman" pitchFamily="18" charset="0"/>
              </a:rPr>
              <a:t>Галузь знань </a:t>
            </a:r>
            <a:r>
              <a:rPr lang="en-US" sz="2600" smtClean="0">
                <a:solidFill>
                  <a:schemeClr val="tx1"/>
                </a:solidFill>
                <a:latin typeface="Times New Roman" pitchFamily="18" charset="0"/>
              </a:rPr>
              <a:t>28</a:t>
            </a:r>
            <a:r>
              <a:rPr lang="uk-UA" sz="2600" u="sng" smtClean="0">
                <a:solidFill>
                  <a:schemeClr val="tx1"/>
                </a:solidFill>
                <a:latin typeface="Times New Roman" pitchFamily="18" charset="0"/>
              </a:rPr>
              <a:t> Публічне управління та адміністрування</a:t>
            </a:r>
            <a:br>
              <a:rPr lang="uk-UA" sz="2600" u="sng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uk-UA" sz="2600" smtClean="0">
                <a:solidFill>
                  <a:schemeClr val="tx1"/>
                </a:solidFill>
                <a:latin typeface="Times New Roman" pitchFamily="18" charset="0"/>
              </a:rPr>
              <a:t>Спеціальність 281 Публічне управління та адміністрування</a:t>
            </a:r>
            <a:r>
              <a:rPr lang="uk-UA" sz="4000" smtClean="0">
                <a:latin typeface="Times New Roman" pitchFamily="18" charset="0"/>
              </a:rPr>
              <a:t> 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smtClean="0">
                <a:latin typeface="Times New Roman" pitchFamily="18" charset="0"/>
              </a:rPr>
              <a:t>Другий (магістерський) рівень вищої освіти</a:t>
            </a:r>
            <a:r>
              <a:rPr lang="ru-RU" sz="2600" smtClean="0">
                <a:latin typeface="Times New Roman" pitchFamily="18" charset="0"/>
              </a:rPr>
              <a:t> </a:t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Херсон</a:t>
            </a:r>
            <a:endParaRPr lang="en-US" sz="2600" b="1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Содержимое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3000" b="1" smtClean="0">
                <a:latin typeface="Times New Roman" pitchFamily="18" charset="0"/>
              </a:rPr>
              <a:t>Предметом </a:t>
            </a:r>
            <a:r>
              <a:rPr lang="ru-RU" sz="3000" smtClean="0">
                <a:latin typeface="Times New Roman" pitchFamily="18" charset="0"/>
              </a:rPr>
              <a:t>вивчення навчальної дисципліни </a:t>
            </a:r>
            <a:r>
              <a:rPr lang="uk-UA" sz="3000" smtClean="0">
                <a:latin typeface="Times New Roman" pitchFamily="18" charset="0"/>
              </a:rPr>
              <a:t>є </a:t>
            </a:r>
            <a:r>
              <a:rPr lang="ru-RU" sz="3000" smtClean="0">
                <a:latin typeface="Times New Roman" pitchFamily="18" charset="0"/>
              </a:rPr>
              <a:t>теоретичні засади та практичний досвід здійснення процесів глобального розвитку з акцентом на його управлінській складовій, взаємозв’язку управління на глобальному та національному рівнях</a:t>
            </a:r>
            <a:r>
              <a:rPr lang="uk-UA" sz="3000" smtClean="0">
                <a:latin typeface="Times New Roman" pitchFamily="18" charset="0"/>
              </a:rPr>
              <a:t>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3000" b="1" smtClean="0">
                <a:latin typeface="Times New Roman" pitchFamily="18" charset="0"/>
              </a:rPr>
              <a:t>Мета дисципліни </a:t>
            </a:r>
            <a:r>
              <a:rPr lang="ru-RU" sz="3000" smtClean="0">
                <a:latin typeface="Times New Roman" pitchFamily="18" charset="0"/>
              </a:rPr>
              <a:t>– формування у слухачів системи знань про управлінський вимір глобалізації, її впливу на діяльність органів управління національних держав, безпеку та політику європейської інтеграції, вмінь та навичок використовувати ці знання у практичній діяльності.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3000" b="1" smtClean="0">
                <a:latin typeface="Times New Roman" pitchFamily="18" charset="0"/>
              </a:rPr>
              <a:t>Завдання дисципліни </a:t>
            </a:r>
            <a:r>
              <a:rPr lang="ru-RU" sz="3000" smtClean="0">
                <a:latin typeface="Times New Roman" pitchFamily="18" charset="0"/>
              </a:rPr>
              <a:t>- забезпечити системне розуміння та комплексні знання щодо управлінського виміру глобалізації, її впливу на діяльність органів управління національних держав, євроінтеграцію та безпеку.</a:t>
            </a:r>
            <a:endParaRPr lang="en-US" sz="30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sz="1800" smtClean="0">
                <a:latin typeface="Times New Roman" pitchFamily="18" charset="0"/>
              </a:rPr>
              <a:t>Вивчення навчальної дисципліни передбачає формування та розвиток у студентів загальних та фахових </a:t>
            </a:r>
            <a:r>
              <a:rPr lang="uk-UA" sz="1800" b="1" smtClean="0">
                <a:latin typeface="Times New Roman" pitchFamily="18" charset="0"/>
              </a:rPr>
              <a:t>компетентностей</a:t>
            </a:r>
            <a:r>
              <a:rPr lang="uk-UA" sz="1800" smtClean="0">
                <a:latin typeface="Times New Roman" pitchFamily="18" charset="0"/>
              </a:rPr>
              <a:t>: </a:t>
            </a:r>
          </a:p>
          <a:p>
            <a:r>
              <a:rPr lang="uk-UA" sz="1800" smtClean="0">
                <a:latin typeface="Times New Roman" pitchFamily="18" charset="0"/>
              </a:rPr>
              <a:t>здатність переосмислювати наявне та створювати нове цілісне знання та/або професійну практику і розв’язувати значущі соціальні, наукові, культурні, етичні та інші проблеми;</a:t>
            </a:r>
          </a:p>
          <a:p>
            <a:r>
              <a:rPr lang="uk-UA" sz="1800" smtClean="0">
                <a:latin typeface="Times New Roman" pitchFamily="18" charset="0"/>
              </a:rPr>
              <a:t>здатність виявляти загальні тенденції та можливості розвитку публічної організації, адаптуватися до нових ситуацій у професійній діяльності, генерувати нові ідеї, обґрунтовувати їх доцільність;</a:t>
            </a:r>
          </a:p>
          <a:p>
            <a:r>
              <a:rPr lang="uk-UA" sz="1800" smtClean="0">
                <a:latin typeface="Times New Roman" pitchFamily="18" charset="0"/>
              </a:rPr>
              <a:t>здатність визначати, науково обґрунтовувати та критично оцінювати стратегічні напрями розвитку на загальнодержавному, регіональному, місцевому та на рівні організації;</a:t>
            </a:r>
          </a:p>
          <a:p>
            <a:r>
              <a:rPr lang="uk-UA" sz="1800" smtClean="0">
                <a:latin typeface="Times New Roman" pitchFamily="18" charset="0"/>
              </a:rPr>
              <a:t>вміння визначати та аналізувати показники економічного розвитку на рівні території, галузі та відповідних господарських структур з метою прийняття управлінських рішень;</a:t>
            </a:r>
          </a:p>
          <a:p>
            <a:r>
              <a:rPr lang="uk-UA" sz="1800" smtClean="0">
                <a:latin typeface="Times New Roman" pitchFamily="18" charset="0"/>
              </a:rPr>
              <a:t>управляти проєктами і програмами, що реалізуються в сфері публічного управління та адміністрування, ураховуючи глобальні виклики, геополітичні процеси, пріоритети розвитку громадянського суспільства, стратегії реалізації державної політики, специфіку регіонального та місцевого самоврядування;</a:t>
            </a:r>
          </a:p>
          <a:p>
            <a:r>
              <a:rPr lang="uk-UA" sz="1800" smtClean="0">
                <a:latin typeface="Times New Roman" pitchFamily="18" charset="0"/>
              </a:rPr>
              <a:t>аналізувати та класифікувати глобальні проблеми за різними ознаками;</a:t>
            </a:r>
          </a:p>
          <a:p>
            <a:r>
              <a:rPr lang="uk-UA" sz="1800" smtClean="0">
                <a:latin typeface="Times New Roman" pitchFamily="18" charset="0"/>
              </a:rPr>
              <a:t>прогнозувати подальший розвиток глобальних проблем сучасності та їх наслідки;</a:t>
            </a:r>
          </a:p>
          <a:p>
            <a:r>
              <a:rPr lang="uk-UA" sz="1800" smtClean="0">
                <a:latin typeface="Times New Roman" pitchFamily="18" charset="0"/>
              </a:rPr>
              <a:t>аналізувати динаміку, тенденції та закономірності суспільного розвитку; розкриття суперечливого впливу глобалізації на соціально-економічний розвиток та національну безпеку</a:t>
            </a:r>
            <a:endParaRPr lang="ru-RU" sz="18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597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sz="2000" b="1" i="1" smtClean="0">
                <a:latin typeface="Times New Roman" pitchFamily="18" charset="0"/>
              </a:rPr>
              <a:t>Програмні результати навчання:</a:t>
            </a:r>
            <a:r>
              <a:rPr lang="uk-UA" sz="2000" smtClean="0">
                <a:latin typeface="Times New Roman" pitchFamily="18" charset="0"/>
              </a:rPr>
              <a:t> </a:t>
            </a:r>
            <a:endParaRPr lang="ru-RU" sz="2000" smtClean="0">
              <a:latin typeface="Times New Roman" pitchFamily="18" charset="0"/>
            </a:endParaRPr>
          </a:p>
          <a:p>
            <a:r>
              <a:rPr lang="uk-UA" sz="2000" smtClean="0">
                <a:latin typeface="Times New Roman" pitchFamily="18" charset="0"/>
              </a:rPr>
              <a:t>виявляти, прогнозувати та оцінювати ризики, обґрунтовувати заходи для мінімізації їх негативного впливу на національному, регіональному, галузевому, інституційному та місцевому рівнях в публічному управлінні та адмініструванні, застосовуючи технологію аналізу ризиків;</a:t>
            </a:r>
          </a:p>
          <a:p>
            <a:r>
              <a:rPr lang="uk-UA" sz="2000" smtClean="0">
                <a:latin typeface="Times New Roman" pitchFamily="18" charset="0"/>
              </a:rPr>
              <a:t>управляти процесами вироблення та реалізації публічної політики на міжнародному, національному, регіональному та місцевому рівнях, дотримуючись вимог чинного законодавства та враховуючи національні інтереси;</a:t>
            </a:r>
          </a:p>
          <a:p>
            <a:r>
              <a:rPr lang="uk-UA" sz="2000" smtClean="0">
                <a:latin typeface="Times New Roman" pitchFamily="18" charset="0"/>
              </a:rPr>
              <a:t>організовувати та здійснювати діяльність з розвитку демократичного середовища, забезпечення дотримання рівних прав і можливостей громадян в усіх сферах суспільного життя на основі актів, європейської практики та зарубіжного досвіду; </a:t>
            </a:r>
          </a:p>
          <a:p>
            <a:r>
              <a:rPr lang="uk-UA" sz="2000" smtClean="0">
                <a:latin typeface="Times New Roman" pitchFamily="18" charset="0"/>
              </a:rPr>
              <a:t>здатність оцінювати перспективи глобалізації та регіоналізації як новітніх етапів соціально-економічних перетворень регіонів; розуміння європейських стандартів публічного адміністрування та засад євроінтеграції;</a:t>
            </a:r>
          </a:p>
          <a:p>
            <a:r>
              <a:rPr lang="uk-UA" sz="2000" smtClean="0">
                <a:latin typeface="Times New Roman" pitchFamily="18" charset="0"/>
              </a:rPr>
              <a:t>виявлення взаємозв’язку глобалізації та регіональної інтеграції;</a:t>
            </a:r>
          </a:p>
          <a:p>
            <a:r>
              <a:rPr lang="uk-UA" sz="2000" smtClean="0">
                <a:latin typeface="Times New Roman" pitchFamily="18" charset="0"/>
              </a:rPr>
              <a:t>висвітлення місця України в глобальній економіці, проблем та перспектив її гармонійної інтеграції до загальногуманітарного світогосподарського середовища</a:t>
            </a:r>
            <a:r>
              <a:rPr lang="ru-RU" sz="1900" smtClean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0"/>
            <a:ext cx="8229600" cy="561975"/>
          </a:xfrm>
        </p:spPr>
        <p:txBody>
          <a:bodyPr/>
          <a:lstStyle/>
          <a:p>
            <a:pPr eaLnBrk="1" hangingPunct="1"/>
            <a:r>
              <a:rPr lang="ru-RU" sz="4000" smtClean="0">
                <a:latin typeface="Times New Roman" pitchFamily="18" charset="0"/>
              </a:rPr>
              <a:t>Перел</a:t>
            </a:r>
            <a:r>
              <a:rPr lang="uk-UA" sz="4000" smtClean="0">
                <a:latin typeface="Times New Roman" pitchFamily="18" charset="0"/>
              </a:rPr>
              <a:t>і</a:t>
            </a:r>
            <a:r>
              <a:rPr lang="ru-RU" sz="4000" smtClean="0">
                <a:latin typeface="Times New Roman" pitchFamily="18" charset="0"/>
              </a:rPr>
              <a:t>к тем</a:t>
            </a:r>
            <a:endParaRPr lang="en-US" sz="4000" smtClean="0">
              <a:latin typeface="Times New Roman" pitchFamily="18" charset="0"/>
            </a:endParaRPr>
          </a:p>
        </p:txBody>
      </p:sp>
      <p:sp>
        <p:nvSpPr>
          <p:cNvPr id="17410" name="Содержимое 2"/>
          <p:cNvSpPr>
            <a:spLocks noGrp="1"/>
          </p:cNvSpPr>
          <p:nvPr>
            <p:ph idx="4294967295"/>
          </p:nvPr>
        </p:nvSpPr>
        <p:spPr>
          <a:xfrm>
            <a:off x="468313" y="765175"/>
            <a:ext cx="8229600" cy="6308725"/>
          </a:xfrm>
        </p:spPr>
        <p:txBody>
          <a:bodyPr/>
          <a:lstStyle/>
          <a:p>
            <a:pPr eaLnBrk="1" hangingPunct="1"/>
            <a:r>
              <a:rPr lang="uk-UA" sz="2000" smtClean="0">
                <a:latin typeface="Times New Roman" pitchFamily="18" charset="0"/>
              </a:rPr>
              <a:t>Тема 1. </a:t>
            </a:r>
            <a:r>
              <a:rPr lang="ru-RU" sz="2000" smtClean="0">
                <a:latin typeface="Times New Roman" pitchFamily="18" charset="0"/>
              </a:rPr>
              <a:t>Процеси глобалізації у сучасному світі </a:t>
            </a:r>
            <a:endParaRPr lang="uk-UA" sz="2000" smtClean="0">
              <a:latin typeface="Times New Roman" pitchFamily="18" charset="0"/>
            </a:endParaRPr>
          </a:p>
          <a:p>
            <a:pPr eaLnBrk="1" hangingPunct="1"/>
            <a:r>
              <a:rPr lang="uk-UA" sz="2000" smtClean="0">
                <a:latin typeface="Times New Roman" pitchFamily="18" charset="0"/>
              </a:rPr>
              <a:t>Тема 2. </a:t>
            </a:r>
            <a:r>
              <a:rPr lang="ru-RU" sz="2000" smtClean="0">
                <a:latin typeface="Times New Roman" pitchFamily="18" charset="0"/>
              </a:rPr>
              <a:t>Глобалістика як галузь наукових досліджень глобалізації </a:t>
            </a:r>
            <a:endParaRPr lang="uk-UA" sz="2000" smtClean="0">
              <a:latin typeface="Times New Roman" pitchFamily="18" charset="0"/>
            </a:endParaRPr>
          </a:p>
          <a:p>
            <a:pPr eaLnBrk="1" hangingPunct="1"/>
            <a:r>
              <a:rPr lang="uk-UA" sz="2000" smtClean="0">
                <a:latin typeface="Times New Roman" pitchFamily="18" charset="0"/>
              </a:rPr>
              <a:t>Тема 3. </a:t>
            </a:r>
            <a:r>
              <a:rPr lang="ru-RU" sz="2000" smtClean="0">
                <a:latin typeface="Times New Roman" pitchFamily="18" charset="0"/>
              </a:rPr>
              <a:t>Глобальні проблеми та моделі глобального управління </a:t>
            </a:r>
            <a:endParaRPr lang="uk-UA" sz="2000" smtClean="0">
              <a:latin typeface="Times New Roman" pitchFamily="18" charset="0"/>
            </a:endParaRPr>
          </a:p>
          <a:p>
            <a:pPr eaLnBrk="1" hangingPunct="1"/>
            <a:r>
              <a:rPr lang="uk-UA" sz="2000" smtClean="0">
                <a:latin typeface="Times New Roman" pitchFamily="18" charset="0"/>
              </a:rPr>
              <a:t>Тема 4. </a:t>
            </a:r>
            <a:r>
              <a:rPr lang="ru-RU" sz="2000" smtClean="0">
                <a:latin typeface="Times New Roman" pitchFamily="18" charset="0"/>
              </a:rPr>
              <a:t>Міжнародні організації як суб’єкти глобального управління </a:t>
            </a:r>
            <a:endParaRPr lang="uk-UA" sz="2000" smtClean="0">
              <a:latin typeface="Times New Roman" pitchFamily="18" charset="0"/>
            </a:endParaRPr>
          </a:p>
          <a:p>
            <a:pPr eaLnBrk="1" hangingPunct="1"/>
            <a:r>
              <a:rPr lang="uk-UA" sz="2000" smtClean="0">
                <a:latin typeface="Times New Roman" pitchFamily="18" charset="0"/>
              </a:rPr>
              <a:t>Тема 5. </a:t>
            </a:r>
            <a:r>
              <a:rPr lang="ru-RU" sz="2000" smtClean="0">
                <a:latin typeface="Times New Roman" pitchFamily="18" charset="0"/>
              </a:rPr>
              <a:t>Розвиток систем управління на рівні наддержавних регіональних об’єднань </a:t>
            </a:r>
            <a:endParaRPr lang="uk-UA" sz="2000" smtClean="0">
              <a:latin typeface="Times New Roman" pitchFamily="18" charset="0"/>
            </a:endParaRPr>
          </a:p>
          <a:p>
            <a:pPr eaLnBrk="1" hangingPunct="1"/>
            <a:r>
              <a:rPr lang="uk-UA" sz="2000" smtClean="0">
                <a:latin typeface="Times New Roman" pitchFamily="18" charset="0"/>
              </a:rPr>
              <a:t>Тема 6. </a:t>
            </a:r>
            <a:r>
              <a:rPr lang="ru-RU" sz="2000" smtClean="0">
                <a:latin typeface="Times New Roman" pitchFamily="18" charset="0"/>
              </a:rPr>
              <a:t>Роль транснаціональних корпорацій у глобальному управлінні </a:t>
            </a:r>
            <a:endParaRPr lang="uk-UA" sz="2000" smtClean="0">
              <a:latin typeface="Times New Roman" pitchFamily="18" charset="0"/>
            </a:endParaRPr>
          </a:p>
          <a:p>
            <a:pPr eaLnBrk="1" hangingPunct="1"/>
            <a:r>
              <a:rPr lang="uk-UA" sz="2000" smtClean="0">
                <a:latin typeface="Times New Roman" pitchFamily="18" charset="0"/>
              </a:rPr>
              <a:t>Тема 7. </a:t>
            </a:r>
            <a:r>
              <a:rPr lang="ru-RU" sz="2000" smtClean="0">
                <a:latin typeface="Times New Roman" pitchFamily="18" charset="0"/>
              </a:rPr>
              <a:t>Зміна ролі та функцій держави у глобалізованому світі </a:t>
            </a:r>
            <a:endParaRPr lang="uk-UA" sz="2000" smtClean="0">
              <a:latin typeface="Times New Roman" pitchFamily="18" charset="0"/>
            </a:endParaRPr>
          </a:p>
          <a:p>
            <a:pPr eaLnBrk="1" hangingPunct="1"/>
            <a:r>
              <a:rPr lang="uk-UA" sz="2000" smtClean="0">
                <a:latin typeface="Times New Roman" pitchFamily="18" charset="0"/>
              </a:rPr>
              <a:t>Тема 8. </a:t>
            </a:r>
            <a:r>
              <a:rPr lang="ru-RU" sz="2000" smtClean="0">
                <a:latin typeface="Times New Roman" pitchFamily="18" charset="0"/>
              </a:rPr>
              <a:t>Вплив глобалізаційних процесів на діяльність національної держави </a:t>
            </a:r>
            <a:endParaRPr lang="uk-UA" sz="2000" smtClean="0">
              <a:latin typeface="Times New Roman" pitchFamily="18" charset="0"/>
            </a:endParaRPr>
          </a:p>
          <a:p>
            <a:pPr eaLnBrk="1" hangingPunct="1"/>
            <a:r>
              <a:rPr lang="uk-UA" sz="2000" smtClean="0">
                <a:latin typeface="Times New Roman" pitchFamily="18" charset="0"/>
              </a:rPr>
              <a:t>Тема 9. </a:t>
            </a:r>
            <a:r>
              <a:rPr lang="ru-RU" sz="2000" smtClean="0">
                <a:latin typeface="Times New Roman" pitchFamily="18" charset="0"/>
              </a:rPr>
              <a:t>Державний суверенітет в умовах глобалізації </a:t>
            </a:r>
            <a:endParaRPr lang="uk-UA" sz="2000" smtClean="0">
              <a:latin typeface="Times New Roman" pitchFamily="18" charset="0"/>
            </a:endParaRPr>
          </a:p>
          <a:p>
            <a:pPr eaLnBrk="1" hangingPunct="1"/>
            <a:r>
              <a:rPr lang="uk-UA" sz="2000" smtClean="0">
                <a:latin typeface="Times New Roman" pitchFamily="18" charset="0"/>
              </a:rPr>
              <a:t>Тема 10. </a:t>
            </a:r>
            <a:r>
              <a:rPr lang="ru-RU" sz="2000" smtClean="0">
                <a:latin typeface="Times New Roman" pitchFamily="18" charset="0"/>
              </a:rPr>
              <a:t>Інституційні засади політики національної безпеки в глобальному контексті </a:t>
            </a:r>
            <a:endParaRPr lang="uk-UA" sz="2000" smtClean="0">
              <a:latin typeface="Times New Roman" pitchFamily="18" charset="0"/>
            </a:endParaRPr>
          </a:p>
          <a:p>
            <a:pPr eaLnBrk="1" hangingPunct="1"/>
            <a:r>
              <a:rPr lang="uk-UA" sz="2000" smtClean="0">
                <a:latin typeface="Times New Roman" pitchFamily="18" charset="0"/>
              </a:rPr>
              <a:t>Тема 11. </a:t>
            </a:r>
            <a:r>
              <a:rPr lang="ru-RU" sz="2000" smtClean="0">
                <a:latin typeface="Times New Roman" pitchFamily="18" charset="0"/>
              </a:rPr>
              <a:t>Напрями глобальної еволюції державно-управлінських систем </a:t>
            </a:r>
            <a:endParaRPr lang="uk-UA" sz="2000" smtClean="0">
              <a:latin typeface="Times New Roman" pitchFamily="18" charset="0"/>
            </a:endParaRPr>
          </a:p>
          <a:p>
            <a:pPr eaLnBrk="1" hangingPunct="1"/>
            <a:r>
              <a:rPr lang="uk-UA" sz="2000" smtClean="0">
                <a:latin typeface="Times New Roman" pitchFamily="18" charset="0"/>
              </a:rPr>
              <a:t>Тема 12. </a:t>
            </a:r>
            <a:r>
              <a:rPr lang="ru-RU" sz="2000" smtClean="0">
                <a:latin typeface="Times New Roman" pitchFamily="18" charset="0"/>
              </a:rPr>
              <a:t>Державне стратегічне планування в умовах глобалізації </a:t>
            </a:r>
            <a:endParaRPr lang="en-US" sz="20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25487"/>
          </a:xfrm>
        </p:spPr>
        <p:txBody>
          <a:bodyPr/>
          <a:lstStyle/>
          <a:p>
            <a:pPr eaLnBrk="1" hangingPunct="1"/>
            <a:r>
              <a:rPr lang="uk-UA" sz="2400" b="1" smtClean="0">
                <a:latin typeface="Times New Roman" pitchFamily="18" charset="0"/>
              </a:rPr>
              <a:t>РЕКОМЕНДОВАНА ЛІТЕРАТУРА</a:t>
            </a:r>
            <a:endParaRPr lang="en-US" sz="2400" smtClean="0">
              <a:latin typeface="Times New Roman" pitchFamily="18" charset="0"/>
            </a:endParaRPr>
          </a:p>
        </p:txBody>
      </p:sp>
      <p:sp>
        <p:nvSpPr>
          <p:cNvPr id="18434" name="Заголовок 1"/>
          <p:cNvSpPr>
            <a:spLocks/>
          </p:cNvSpPr>
          <p:nvPr/>
        </p:nvSpPr>
        <p:spPr bwMode="auto">
          <a:xfrm>
            <a:off x="395288" y="908050"/>
            <a:ext cx="8748712" cy="594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uk-UA">
                <a:solidFill>
                  <a:schemeClr val="tx2"/>
                </a:solidFill>
                <a:latin typeface="Times New Roman" pitchFamily="18" charset="0"/>
              </a:rPr>
              <a:t>1. Афонін Е. А. Глобальне громадянське суспільство як феномен сучасного глобального світу / Е. А. Афонін, Т. В. Бельська // Вісник НАДУ. 2013. № 4. С. 9-16. </a:t>
            </a:r>
            <a:br>
              <a:rPr lang="uk-UA">
                <a:solidFill>
                  <a:schemeClr val="tx2"/>
                </a:solidFill>
                <a:latin typeface="Times New Roman" pitchFamily="18" charset="0"/>
              </a:rPr>
            </a:br>
            <a:r>
              <a:rPr lang="uk-UA">
                <a:solidFill>
                  <a:schemeClr val="tx2"/>
                </a:solidFill>
                <a:latin typeface="Times New Roman" pitchFamily="18" charset="0"/>
              </a:rPr>
              <a:t>2. Войтович Р. В. Вплив глобалізації на систему державного управління (теоретико-методологічний аналіз) : монографія / Р. В. Войтович. К. : Вид-во НАДУ, 2007. 680 с. </a:t>
            </a:r>
            <a:br>
              <a:rPr lang="uk-UA">
                <a:solidFill>
                  <a:schemeClr val="tx2"/>
                </a:solidFill>
                <a:latin typeface="Times New Roman" pitchFamily="18" charset="0"/>
              </a:rPr>
            </a:br>
            <a:r>
              <a:rPr lang="uk-UA">
                <a:solidFill>
                  <a:schemeClr val="tx2"/>
                </a:solidFill>
                <a:latin typeface="Times New Roman" pitchFamily="18" charset="0"/>
              </a:rPr>
              <a:t>3. Глобальне управління - 2025 : доповідь Національної розвідувальної ради США та Інституту ЄС із досліджень безпеки / пер. з англ. Г. Лелів. - Л. : Літопис, 2011. 120 с. </a:t>
            </a:r>
            <a:br>
              <a:rPr lang="uk-UA">
                <a:solidFill>
                  <a:schemeClr val="tx2"/>
                </a:solidFill>
                <a:latin typeface="Times New Roman" pitchFamily="18" charset="0"/>
              </a:rPr>
            </a:br>
            <a:r>
              <a:rPr lang="uk-UA">
                <a:solidFill>
                  <a:schemeClr val="tx2"/>
                </a:solidFill>
                <a:latin typeface="Times New Roman" pitchFamily="18" charset="0"/>
              </a:rPr>
              <a:t>4. Дорошкевич А. С. Філософія глобальних проблем сучасності : консп. лекцій / А. С. Дорошкевич, О. Є. Сук, А. П. Смєлянцев. Х. : ХНАДУ, 2014. 174 с. </a:t>
            </a:r>
            <a:br>
              <a:rPr lang="uk-UA">
                <a:solidFill>
                  <a:schemeClr val="tx2"/>
                </a:solidFill>
                <a:latin typeface="Times New Roman" pitchFamily="18" charset="0"/>
              </a:rPr>
            </a:br>
            <a:r>
              <a:rPr lang="uk-UA">
                <a:solidFill>
                  <a:schemeClr val="tx2"/>
                </a:solidFill>
                <a:latin typeface="Times New Roman" pitchFamily="18" charset="0"/>
              </a:rPr>
              <a:t>5. Енциклопедія державного управління : у 8 т. / наук.-ред. колегія : Ю. В. Ковбасюк (голова) та ін. К. : НАДУ, 2011. Т. 7 : Державне управління в умо­вах глобальної та європейської інтеграції. 2011. 764 с. </a:t>
            </a:r>
            <a:br>
              <a:rPr lang="uk-UA">
                <a:solidFill>
                  <a:schemeClr val="tx2"/>
                </a:solidFill>
                <a:latin typeface="Times New Roman" pitchFamily="18" charset="0"/>
              </a:rPr>
            </a:br>
            <a:r>
              <a:rPr lang="uk-UA">
                <a:solidFill>
                  <a:schemeClr val="tx2"/>
                </a:solidFill>
                <a:latin typeface="Times New Roman" pitchFamily="18" charset="0"/>
              </a:rPr>
              <a:t>6. Інноваційно-інвестиційний розвиток суспільства : навч. посіб. / кол. авт. : А. М. Михненко (кер. авт. кол.), В. Ф. Мартиненко, С. О. Кравченко та ін. К. : УкрСІЧ, 2014. 332 с. </a:t>
            </a:r>
            <a:br>
              <a:rPr lang="uk-UA">
                <a:solidFill>
                  <a:schemeClr val="tx2"/>
                </a:solidFill>
                <a:latin typeface="Times New Roman" pitchFamily="18" charset="0"/>
              </a:rPr>
            </a:br>
            <a:r>
              <a:rPr lang="uk-UA">
                <a:solidFill>
                  <a:schemeClr val="tx2"/>
                </a:solidFill>
                <a:latin typeface="Times New Roman" pitchFamily="18" charset="0"/>
              </a:rPr>
              <a:t>7. Скрипник О. М. Історія міжнародних організацій : навч. посіб. / О. М. Скрипник. Умань : ПП Жовтий О.О., 2011. 226 с. </a:t>
            </a:r>
            <a:br>
              <a:rPr lang="uk-UA">
                <a:solidFill>
                  <a:schemeClr val="tx2"/>
                </a:solidFill>
                <a:latin typeface="Times New Roman" pitchFamily="18" charset="0"/>
              </a:rPr>
            </a:br>
            <a:r>
              <a:rPr lang="uk-UA">
                <a:solidFill>
                  <a:schemeClr val="tx2"/>
                </a:solidFill>
                <a:latin typeface="Times New Roman" pitchFamily="18" charset="0"/>
              </a:rPr>
              <a:t>8. Суліма Є. М. Глобалістика : підручник / Є. М. Суліма, М. А. Шепєлєв. - К. : Вища школа, 2010. - 544 с. </a:t>
            </a:r>
            <a:br>
              <a:rPr lang="uk-UA">
                <a:solidFill>
                  <a:schemeClr val="tx2"/>
                </a:solidFill>
                <a:latin typeface="Times New Roman" pitchFamily="18" charset="0"/>
              </a:rPr>
            </a:br>
            <a:r>
              <a:rPr lang="uk-UA">
                <a:solidFill>
                  <a:schemeClr val="tx2"/>
                </a:solidFill>
                <a:latin typeface="Times New Roman" pitchFamily="18" charset="0"/>
              </a:rPr>
              <a:t>9. Юськів Б. М. Концепція і парадигми глобального управління / Б. М. Юськів // Політичний менеджмент. 2009. № 1. С. 119-130.</a:t>
            </a:r>
            <a:endParaRPr lang="en-US">
              <a:solidFill>
                <a:schemeClr val="tx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Words>721</Words>
  <Application>Microsoft Office PowerPoint</Application>
  <PresentationFormat>Экран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Оформление по умолчанию</vt:lpstr>
      <vt:lpstr>  Міністерство освіти і науки України Херсонський державний університет Факультет економіки і менеджменту Кафедра економіки, менеджменту та адміністрування   ”ГЛОБАЛІЗАЦІЯ І ПОЛІТИКА НАЦІОНАЛЬНОЇ БЕЗПЕКИ”    Галузь знань 28 Публічне управління та адміністрування Спеціальність 281 Публічне управління та адміністрування  Другий (магістерський) рівень вищої освіти     Херсон</vt:lpstr>
      <vt:lpstr>Слайд 2</vt:lpstr>
      <vt:lpstr>Слайд 3</vt:lpstr>
      <vt:lpstr>Слайд 4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фінансів, обліку та підприємництва   " ОСНОВИ ТОРГІВЕЛЬНОЇ ДІЯЛЬНОСТІ «   Галузь знань 07 Управління та адміністрування Спеціальність 076 «Підприємництво, торгівля та біржова діяльність» Ступінь вищої освіти бакалавр   ХЕРСОН</dc:title>
  <dc:creator>Пользователь Windows</dc:creator>
  <cp:lastModifiedBy>Serg</cp:lastModifiedBy>
  <cp:revision>20</cp:revision>
  <dcterms:created xsi:type="dcterms:W3CDTF">2020-05-28T12:18:49Z</dcterms:created>
  <dcterms:modified xsi:type="dcterms:W3CDTF">2020-08-13T16:54:55Z</dcterms:modified>
</cp:coreProperties>
</file>